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81" r:id="rId4"/>
    <p:sldId id="294" r:id="rId5"/>
    <p:sldId id="284" r:id="rId6"/>
    <p:sldId id="296" r:id="rId7"/>
    <p:sldId id="258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82" r:id="rId17"/>
    <p:sldId id="304" r:id="rId18"/>
    <p:sldId id="307" r:id="rId19"/>
    <p:sldId id="305" r:id="rId20"/>
    <p:sldId id="306" r:id="rId21"/>
    <p:sldId id="312" r:id="rId22"/>
    <p:sldId id="291" r:id="rId23"/>
    <p:sldId id="292" r:id="rId24"/>
    <p:sldId id="295" r:id="rId25"/>
    <p:sldId id="299" r:id="rId26"/>
    <p:sldId id="310" r:id="rId27"/>
    <p:sldId id="309" r:id="rId28"/>
    <p:sldId id="311" r:id="rId29"/>
    <p:sldId id="302" r:id="rId30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9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33" autoAdjust="0"/>
    <p:restoredTop sz="94637" autoAdjust="0"/>
  </p:normalViewPr>
  <p:slideViewPr>
    <p:cSldViewPr>
      <p:cViewPr>
        <p:scale>
          <a:sx n="76" d="100"/>
          <a:sy n="76" d="100"/>
        </p:scale>
        <p:origin x="-93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5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tr-TR"/>
              <a:t>ANKOS Ulusal Akademik Kaynak Paylaşım Çalıştayı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7F1A32-6651-47A3-83E0-5662EB3A773F}" type="datetimeFigureOut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3475E8-C285-4FAE-84A3-6F7C0481FBB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latin typeface="+mn-lt"/>
              </a:defRPr>
            </a:lvl1pPr>
          </a:lstStyle>
          <a:p>
            <a:pPr>
              <a:defRPr/>
            </a:pPr>
            <a:r>
              <a:rPr lang="tr-TR"/>
              <a:t>ANKOS Ulusal Akademik Kaynak Paylaşım Çalıştayı</a:t>
            </a:r>
            <a:endParaRPr lang="tr-T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B9E6F08-8EAA-4C9E-A6E2-27A24C5BF41D}" type="datetimeFigureOut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r-T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49ECE7C-F1DD-4017-975E-9BD11EABFB1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DEF401-1668-404B-B06E-BFFEF518805B}" type="slidenum">
              <a:rPr lang="tr-T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tr-TR" smtClean="0"/>
          </a:p>
        </p:txBody>
      </p:sp>
      <p:sp>
        <p:nvSpPr>
          <p:cNvPr id="44037" name="Header Placeholder 4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smtClean="0"/>
              <a:t>ANKOS Ulusal Akademik Kaynak Paylaşım Çalıştayı</a:t>
            </a:r>
            <a:endParaRPr lang="tr-TR" b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DBBE6B-1292-4B9E-9F38-D806B807082E}" type="slidenum">
              <a:rPr lang="tr-T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tr-TR" smtClean="0"/>
          </a:p>
        </p:txBody>
      </p:sp>
      <p:sp>
        <p:nvSpPr>
          <p:cNvPr id="45061" name="Header Placeholder 4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smtClean="0"/>
              <a:t>ANKOS Ulusal Akademik Kaynak Paylaşım Çalıştayı</a:t>
            </a:r>
            <a:endParaRPr lang="tr-TR" b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smtClean="0"/>
              <a:t>ANKOS Ulusal Akademik Kaynak Paylaşım Çalıştayı</a:t>
            </a:r>
            <a:endParaRPr lang="tr-TR" b="0" smtClean="0"/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963759-D29A-432F-B973-A6E8C6117B52}" type="slidenum">
              <a:rPr lang="tr-T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tr-T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smtClean="0"/>
              <a:t>ANKOS Ulusal Akademik Kaynak Paylaşım Çalıştayı</a:t>
            </a:r>
            <a:endParaRPr lang="tr-TR" b="0" smtClean="0"/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92D6E-EC2F-4CBF-B9F9-A89B8BB36F05}" type="slidenum">
              <a:rPr lang="tr-T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tr-T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  <a:latin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2232B8-5A5F-4D37-B354-04597B045D8A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A5609E1-52EC-462C-8A6D-C09D71D6AAC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74D83-32AA-4F63-847B-41A79843D6D1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80705-645B-4C7B-AE62-C396722B484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F7A00-1234-4C79-9E23-B02C6B25EA45}" type="datetime1">
              <a:rPr lang="tr-TR"/>
              <a:pPr>
                <a:defRPr/>
              </a:pPr>
              <a:t>25.11.2011</a:t>
            </a:fld>
            <a:endParaRPr lang="tr-TR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  <a:endParaRPr lang="tr-TR" b="0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A39C-A1CF-493A-B5CA-799728F54498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09D0A-D576-44DC-A38D-D9F7F273959B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4267F4-0780-45BE-B5FE-2E368DBA6DC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1F0C3-EDEC-416B-AF0F-B0EEEA2C6734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4352A6-D89C-43CC-8CE4-CD7A63D351E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BD18B9D-9445-48D8-8016-3D619B047F8C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CAD274E-46B8-4B90-A49A-43C850833D3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b="0"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6CB89F7-3E5A-45C8-913F-A1C948818FF3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175CE4-82DF-48E2-BAAB-634064B7B1E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b="0"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FA94F-737E-4688-B5DA-7591CD88275D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D817609-E58E-41F3-96B1-C0EE4ADFB9B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998FB-7BC4-4FD4-B9BA-19ACDD2132AF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BAF7AA6-E56B-421D-A6D2-6B1787A1CAF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C8D56-7DE1-4B0F-A893-205DA9E5B9D7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C40869-87A2-43DC-AEF0-3523C05A45B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43121-A823-4E87-AAE4-6AC7B6F94502}" type="datetime1">
              <a:rPr lang="tr-TR"/>
              <a:pPr>
                <a:defRPr/>
              </a:pPr>
              <a:t>25.11.2011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BC5B1-2709-45C8-8180-F2D977C41D6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FD6451B-BE4D-43A1-8985-69F8C4355AB6}" type="datetime1">
              <a:rPr lang="tr-TR"/>
              <a:pPr>
                <a:defRPr/>
              </a:pPr>
              <a:t>25.11.2011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tr-TR"/>
              <a:t>ANKOS Ulusal Akademik Kaynak Paylaşım Çalıştayı, 16 Nisan 2010, Kadir Has Üniversitesi</a:t>
            </a:r>
            <a:endParaRPr lang="tr-TR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6FFBCA1-B5B2-48C9-8CE2-CECF154C4D5A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C32D2E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84AA33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wu.org/index.js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mmanyas@sabanciuniv.ed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28813"/>
            <a:ext cx="6477000" cy="1828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r-TR" sz="4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Türkiye’de Kaynak Paylaşımının Geleceği</a:t>
            </a:r>
            <a:br>
              <a:rPr lang="tr-TR" sz="4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tr-TR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“</a:t>
            </a:r>
            <a:r>
              <a:rPr lang="tr-TR" sz="3600" cap="none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Trendeler</a:t>
            </a:r>
            <a:r>
              <a:rPr lang="tr-TR" sz="3600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,</a:t>
            </a:r>
            <a:r>
              <a:rPr lang="tr-TR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tr-TR" sz="3600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Tehditler, </a:t>
            </a:r>
            <a:r>
              <a:rPr lang="tr-TR" sz="3600" cap="none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Fırsatlar”</a:t>
            </a:r>
            <a:endParaRPr lang="tr-TR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350718" y="6054400"/>
            <a:ext cx="6705600" cy="685800"/>
          </a:xfrm>
        </p:spPr>
        <p:txBody>
          <a:bodyPr/>
          <a:lstStyle/>
          <a:p>
            <a:pPr eaLnBrk="1" hangingPunct="1"/>
            <a:r>
              <a:rPr lang="tr-TR" sz="2000" dirty="0" smtClean="0">
                <a:solidFill>
                  <a:schemeClr val="tx1"/>
                </a:solidFill>
              </a:rPr>
              <a:t>Sabancı Üniversitesi Bilgi Merkezi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4750" y="11113"/>
            <a:ext cx="2876550" cy="597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42875" y="6234113"/>
            <a:ext cx="2500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000" b="1" dirty="0">
                <a:latin typeface="Calibri" pitchFamily="34" charset="0"/>
              </a:rPr>
              <a:t>Mehmet MANYAS </a:t>
            </a:r>
            <a:endParaRPr lang="tr-TR" sz="2000" b="1" dirty="0">
              <a:latin typeface="Tw Cen M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5072074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200" dirty="0" smtClean="0"/>
              <a:t>II. ULUSAL AKADEMİK KAYNAK PAYLAŞIM ÇALIŞTAYI</a:t>
            </a:r>
          </a:p>
          <a:p>
            <a:pPr algn="ctr"/>
            <a:r>
              <a:rPr lang="tr-TR" sz="1200" dirty="0" smtClean="0"/>
              <a:t> 25-26 KASIM 2011</a:t>
            </a:r>
          </a:p>
          <a:p>
            <a:pPr algn="ctr"/>
            <a:r>
              <a:rPr lang="tr-TR" sz="1200" dirty="0" smtClean="0"/>
              <a:t>Fatih Sultan Mehmet Vakıf Üniversitesi</a:t>
            </a:r>
            <a:endParaRPr lang="tr-TR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ganizasyon içindeki yeri</a:t>
            </a:r>
            <a:endParaRPr lang="tr-T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dirty="0" smtClean="0">
                <a:solidFill>
                  <a:srgbClr val="2309E7"/>
                </a:solidFill>
              </a:rPr>
              <a:t>Kullanıcı hizmetleri bünyesinde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dirty="0" smtClean="0">
                <a:solidFill>
                  <a:srgbClr val="2309E7"/>
                </a:solidFill>
              </a:rPr>
              <a:t>Ödünç verme hizmetiyle eş güdüm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dirty="0" smtClean="0">
                <a:solidFill>
                  <a:srgbClr val="2309E7"/>
                </a:solidFill>
              </a:rPr>
              <a:t>Aksesyon bağlamında münferit örnekler mevcut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dirty="0" smtClean="0">
              <a:solidFill>
                <a:srgbClr val="2309E7"/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b="1" dirty="0" smtClean="0">
                <a:solidFill>
                  <a:srgbClr val="2309E7"/>
                </a:solidFill>
              </a:rPr>
              <a:t>Personel Durumu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Koordinatör sorumluluğunda oluşturulan ekipler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tr-TR" sz="2200" dirty="0" smtClean="0"/>
              <a:t>Kullanıcı hizmetleri bünyesinde</a:t>
            </a:r>
          </a:p>
          <a:p>
            <a:pPr eaLnBrk="1" hangingPunct="1"/>
            <a:r>
              <a:rPr lang="tr-TR" sz="2200" dirty="0" smtClean="0"/>
              <a:t>Ödünç verme hizmetiyle eş güdüm</a:t>
            </a:r>
          </a:p>
          <a:p>
            <a:pPr eaLnBrk="1" hangingPunct="1"/>
            <a:r>
              <a:rPr lang="tr-TR" sz="2200" dirty="0" smtClean="0"/>
              <a:t>ILL ve Doküman Sağlama olarak organizasyon</a:t>
            </a:r>
          </a:p>
          <a:p>
            <a:pPr eaLnBrk="1" hangingPunct="1"/>
            <a:r>
              <a:rPr lang="tr-TR" sz="2200" b="1" dirty="0" smtClean="0">
                <a:solidFill>
                  <a:srgbClr val="2309E7"/>
                </a:solidFill>
              </a:rPr>
              <a:t>Personel Durumu</a:t>
            </a:r>
          </a:p>
          <a:p>
            <a:pPr lvl="1" eaLnBrk="1" hangingPunct="1"/>
            <a:r>
              <a:rPr lang="tr-TR" sz="2000" dirty="0" smtClean="0"/>
              <a:t>Personelin ek sorumlulukları mevcut</a:t>
            </a:r>
          </a:p>
          <a:p>
            <a:pPr eaLnBrk="1" hangingPunct="1"/>
            <a:endParaRPr lang="tr-TR" dirty="0" smtClean="0"/>
          </a:p>
        </p:txBody>
      </p:sp>
      <p:sp>
        <p:nvSpPr>
          <p:cNvPr id="27653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tr-TR" sz="2800" b="0" smtClean="0"/>
              <a:t>Uluslararası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b="0" dirty="0" smtClean="0"/>
              <a:t>Ulusal</a:t>
            </a:r>
            <a:endParaRPr lang="tr-TR" sz="28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Sağlanan</a:t>
            </a: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-karşılanan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kaynak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türleri</a:t>
            </a:r>
            <a:endParaRPr lang="tr-T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100" dirty="0" smtClean="0">
                <a:solidFill>
                  <a:srgbClr val="2309E7"/>
                </a:solidFill>
              </a:rPr>
              <a:t>Kitap</a:t>
            </a:r>
            <a:r>
              <a:rPr lang="tr-TR" dirty="0" smtClean="0">
                <a:solidFill>
                  <a:srgbClr val="2309E7"/>
                </a:solidFill>
              </a:rPr>
              <a:t> </a:t>
            </a:r>
            <a:r>
              <a:rPr lang="tr-TR" sz="1700" dirty="0" smtClean="0">
                <a:solidFill>
                  <a:srgbClr val="2309E7"/>
                </a:solidFill>
              </a:rPr>
              <a:t>(1900 öncesi, oversize ve nadirler hariç)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100" dirty="0" smtClean="0">
                <a:solidFill>
                  <a:srgbClr val="2309E7"/>
                </a:solidFill>
              </a:rPr>
              <a:t>Doküman </a:t>
            </a:r>
            <a:r>
              <a:rPr lang="tr-TR" sz="1400" dirty="0" smtClean="0">
                <a:solidFill>
                  <a:srgbClr val="2309E7"/>
                </a:solidFill>
              </a:rPr>
              <a:t>(Kitap bölümü, makale ve bildiriler)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100" dirty="0" smtClean="0">
                <a:solidFill>
                  <a:srgbClr val="2309E7"/>
                </a:solidFill>
              </a:rPr>
              <a:t>Tezler</a:t>
            </a:r>
            <a:r>
              <a:rPr lang="tr-TR" dirty="0" smtClean="0">
                <a:solidFill>
                  <a:srgbClr val="2309E7"/>
                </a:solidFill>
              </a:rPr>
              <a:t> </a:t>
            </a:r>
            <a:r>
              <a:rPr lang="tr-TR" sz="1600" dirty="0" smtClean="0">
                <a:solidFill>
                  <a:srgbClr val="2309E7"/>
                </a:solidFill>
              </a:rPr>
              <a:t>(basılı veya microform olarak)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UMI ve diğer sağlayıcılar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100" dirty="0" smtClean="0">
                <a:solidFill>
                  <a:srgbClr val="2309E7"/>
                </a:solidFill>
              </a:rPr>
              <a:t>Teknik dokümanlar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Ticari sağlayıcılara yönlendirme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100" dirty="0" err="1" smtClean="0">
                <a:solidFill>
                  <a:srgbClr val="2309E7"/>
                </a:solidFill>
              </a:rPr>
              <a:t>Görsel</a:t>
            </a:r>
            <a:r>
              <a:rPr lang="en-US" sz="3100" dirty="0" smtClean="0">
                <a:solidFill>
                  <a:srgbClr val="2309E7"/>
                </a:solidFill>
              </a:rPr>
              <a:t> </a:t>
            </a:r>
            <a:r>
              <a:rPr lang="en-US" sz="3100" dirty="0" err="1" smtClean="0">
                <a:solidFill>
                  <a:srgbClr val="2309E7"/>
                </a:solidFill>
              </a:rPr>
              <a:t>işitsel</a:t>
            </a:r>
            <a:r>
              <a:rPr lang="en-US" sz="3100" dirty="0" smtClean="0">
                <a:solidFill>
                  <a:srgbClr val="2309E7"/>
                </a:solidFill>
              </a:rPr>
              <a:t> </a:t>
            </a:r>
            <a:r>
              <a:rPr lang="en-US" sz="3100" dirty="0" err="1" smtClean="0">
                <a:solidFill>
                  <a:srgbClr val="2309E7"/>
                </a:solidFill>
              </a:rPr>
              <a:t>kaynaklar</a:t>
            </a:r>
            <a:endParaRPr lang="tr-TR" sz="3100" dirty="0" smtClean="0">
              <a:solidFill>
                <a:srgbClr val="2309E7"/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Çoğunlukla kapsam dışı, münferit örnekler mevcut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/>
          </a:p>
        </p:txBody>
      </p:sp>
      <p:sp>
        <p:nvSpPr>
          <p:cNvPr id="28676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tr-TR" sz="2400" dirty="0" smtClean="0"/>
              <a:t>Kitap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tr-TR" sz="2400" dirty="0" smtClean="0"/>
              <a:t>Doküman </a:t>
            </a:r>
            <a:r>
              <a:rPr lang="tr-TR" sz="1100" dirty="0" smtClean="0"/>
              <a:t>(Kitap bölümü, makale ve bildiriler)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tr-TR" sz="2400" dirty="0" smtClean="0"/>
              <a:t>Tezler </a:t>
            </a:r>
            <a:r>
              <a:rPr lang="tr-TR" sz="1200" dirty="0" smtClean="0"/>
              <a:t>(sıkıntılı)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2400" dirty="0" err="1" smtClean="0"/>
              <a:t>Görsel</a:t>
            </a:r>
            <a:r>
              <a:rPr lang="en-US" sz="2400" dirty="0" smtClean="0"/>
              <a:t> </a:t>
            </a:r>
            <a:r>
              <a:rPr lang="tr-TR" sz="2400" dirty="0" smtClean="0"/>
              <a:t>i</a:t>
            </a:r>
            <a:r>
              <a:rPr lang="en-US" sz="2400" dirty="0" err="1" smtClean="0"/>
              <a:t>şitsel</a:t>
            </a:r>
            <a:r>
              <a:rPr lang="en-US" sz="2400" dirty="0" smtClean="0"/>
              <a:t> </a:t>
            </a:r>
            <a:r>
              <a:rPr lang="tr-TR" sz="2400" dirty="0" smtClean="0"/>
              <a:t>k</a:t>
            </a:r>
            <a:r>
              <a:rPr lang="en-US" sz="2400" dirty="0" err="1" smtClean="0"/>
              <a:t>aynaklar</a:t>
            </a:r>
            <a:endParaRPr lang="tr-TR" sz="2400" dirty="0" smtClean="0"/>
          </a:p>
          <a:p>
            <a:pPr lvl="1" eaLnBrk="1" hangingPunct="1">
              <a:buFont typeface="Wingdings" pitchFamily="2" charset="2"/>
              <a:buChar char="q"/>
            </a:pPr>
            <a:r>
              <a:rPr lang="tr-TR" sz="2000" dirty="0" smtClean="0"/>
              <a:t>Kapsam dışı</a:t>
            </a:r>
          </a:p>
          <a:p>
            <a:pPr eaLnBrk="1" hangingPunct="1">
              <a:buFont typeface="Wingdings" pitchFamily="2" charset="2"/>
              <a:buChar char=""/>
            </a:pPr>
            <a:endParaRPr lang="tr-TR" sz="2400" dirty="0" smtClean="0"/>
          </a:p>
          <a:p>
            <a:pPr eaLnBrk="1" hangingPunct="1">
              <a:buFont typeface="Wingdings" pitchFamily="2" charset="2"/>
              <a:buNone/>
            </a:pPr>
            <a:endParaRPr lang="tr-TR" dirty="0" smtClean="0"/>
          </a:p>
        </p:txBody>
      </p:sp>
      <p:sp>
        <p:nvSpPr>
          <p:cNvPr id="28677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tr-TR" sz="2800" b="0" smtClean="0"/>
              <a:t>Uluslararası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b="0" dirty="0" smtClean="0"/>
              <a:t>Ulusal</a:t>
            </a:r>
            <a:endParaRPr lang="tr-TR" sz="28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Ücretlendir</a:t>
            </a: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me-maliyet</a:t>
            </a:r>
            <a:endParaRPr lang="tr-T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100" dirty="0" smtClean="0">
                <a:solidFill>
                  <a:srgbClr val="2309E7"/>
                </a:solidFill>
              </a:rPr>
              <a:t>Kuzey Amerika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Belli bir tutara kadar ücretsiz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$25 üzerinde kullanıcıyı bilgilendirme ve katkı talebi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Bölüm tarafından üstlenen maliyetler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Acil durumlar için ek ücret talebi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100" dirty="0" smtClean="0">
                <a:solidFill>
                  <a:srgbClr val="2309E7"/>
                </a:solidFill>
              </a:rPr>
              <a:t>Avrupa ve Avustralya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Maliyete kullanıcı katlanır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2400" dirty="0" smtClean="0"/>
              <a:t>Devlet üniversiteleri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sz="2000" dirty="0" smtClean="0"/>
              <a:t>Kullanıcı öder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2400" dirty="0" smtClean="0"/>
              <a:t>Vakıf üniversiteleri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sz="2000" dirty="0" smtClean="0"/>
              <a:t>Farklı uygulamalar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/>
          </a:p>
        </p:txBody>
      </p:sp>
      <p:sp>
        <p:nvSpPr>
          <p:cNvPr id="29701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tr-TR" sz="2800" b="0" smtClean="0"/>
              <a:t>Uluslararası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b="0" dirty="0" smtClean="0"/>
              <a:t>Ulusal</a:t>
            </a:r>
            <a:endParaRPr lang="tr-TR" sz="28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Ortalama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sağlama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süresi</a:t>
            </a: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3600" i="1" dirty="0" smtClean="0"/>
              <a:t>“</a:t>
            </a:r>
            <a:r>
              <a:rPr lang="tr-TR" sz="2800" i="1" dirty="0" smtClean="0"/>
              <a:t>turn around time”</a:t>
            </a:r>
            <a:endParaRPr lang="tr-TR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2400" dirty="0" smtClean="0">
                <a:solidFill>
                  <a:srgbClr val="2309E7"/>
                </a:solidFill>
              </a:rPr>
              <a:t>Kitap</a:t>
            </a:r>
            <a:r>
              <a:rPr lang="tr-TR" sz="2700" dirty="0" smtClean="0">
                <a:solidFill>
                  <a:srgbClr val="2309E7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7-30 </a:t>
            </a:r>
            <a:r>
              <a:rPr lang="en-US" sz="2400" dirty="0" err="1" smtClean="0">
                <a:solidFill>
                  <a:srgbClr val="FF0000"/>
                </a:solidFill>
              </a:rPr>
              <a:t>gün</a:t>
            </a:r>
            <a:endParaRPr lang="tr-TR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2400" dirty="0" smtClean="0">
                <a:solidFill>
                  <a:srgbClr val="2309E7"/>
                </a:solidFill>
              </a:rPr>
              <a:t>Doküman</a:t>
            </a:r>
            <a:r>
              <a:rPr lang="tr-TR" sz="2700" dirty="0" smtClean="0">
                <a:solidFill>
                  <a:srgbClr val="2309E7"/>
                </a:solidFill>
              </a:rPr>
              <a:t> </a:t>
            </a:r>
            <a:r>
              <a:rPr lang="tr-TR" sz="2400" dirty="0" smtClean="0">
                <a:solidFill>
                  <a:srgbClr val="FF0000"/>
                </a:solidFill>
              </a:rPr>
              <a:t>1-7 gün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/>
          </a:p>
        </p:txBody>
      </p:sp>
      <p:sp>
        <p:nvSpPr>
          <p:cNvPr id="30724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 eaLnBrk="1" hangingPunct="1"/>
            <a:r>
              <a:rPr lang="tr-TR" sz="2400" smtClean="0"/>
              <a:t>Kitap  </a:t>
            </a:r>
            <a:r>
              <a:rPr lang="tr-TR" sz="2400" smtClean="0">
                <a:solidFill>
                  <a:srgbClr val="FF0000"/>
                </a:solidFill>
              </a:rPr>
              <a:t>3-15 gün</a:t>
            </a:r>
          </a:p>
          <a:p>
            <a:pPr lvl="1" eaLnBrk="1" hangingPunct="1"/>
            <a:r>
              <a:rPr lang="tr-TR" sz="2400" smtClean="0"/>
              <a:t>Doküman </a:t>
            </a:r>
            <a:r>
              <a:rPr lang="tr-TR" sz="2400" smtClean="0">
                <a:solidFill>
                  <a:srgbClr val="FF0000"/>
                </a:solidFill>
              </a:rPr>
              <a:t>3-30 gün</a:t>
            </a:r>
          </a:p>
          <a:p>
            <a:pPr eaLnBrk="1" hangingPunct="1">
              <a:buFont typeface="Wingdings" pitchFamily="2" charset="2"/>
              <a:buNone/>
            </a:pPr>
            <a:endParaRPr lang="tr-TR" smtClean="0"/>
          </a:p>
        </p:txBody>
      </p:sp>
      <p:sp>
        <p:nvSpPr>
          <p:cNvPr id="3072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tr-TR" sz="2800" b="0" smtClean="0"/>
              <a:t>Uluslararası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b="0" dirty="0" smtClean="0"/>
              <a:t>Ulusal</a:t>
            </a:r>
            <a:endParaRPr lang="tr-TR" sz="28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Kullanılan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tomasyon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istemler</a:t>
            </a:r>
            <a:endParaRPr lang="tr-T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400" dirty="0" smtClean="0">
                <a:solidFill>
                  <a:srgbClr val="2309E7"/>
                </a:solidFill>
              </a:rPr>
              <a:t>OCLC </a:t>
            </a:r>
            <a:r>
              <a:rPr lang="en-US" sz="2400" dirty="0" err="1" smtClean="0">
                <a:solidFill>
                  <a:srgbClr val="2309E7"/>
                </a:solidFill>
              </a:rPr>
              <a:t>ILLiad</a:t>
            </a:r>
            <a:endParaRPr lang="tr-TR" sz="1800" dirty="0" smtClean="0">
              <a:solidFill>
                <a:srgbClr val="2309E7"/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2400" dirty="0" smtClean="0">
                <a:solidFill>
                  <a:srgbClr val="2309E7"/>
                </a:solidFill>
              </a:rPr>
              <a:t>Kurumsal, yerel ve bölgesel uygulamalar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sz="1700" dirty="0" smtClean="0">
                <a:solidFill>
                  <a:srgbClr val="2309E7"/>
                </a:solidFill>
              </a:rPr>
              <a:t>Borrow Direct, BONUS, CRL, CLS, RLCP, NEOS, PALCI, GIL Express, Ohio Link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2400" dirty="0" smtClean="0">
                <a:solidFill>
                  <a:srgbClr val="2309E7"/>
                </a:solidFill>
              </a:rPr>
              <a:t>Kütüphane otomasyon sisteminin ILL modülü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/>
          </a:p>
        </p:txBody>
      </p:sp>
      <p:sp>
        <p:nvSpPr>
          <p:cNvPr id="3174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tr-TR" sz="2400" dirty="0" smtClean="0"/>
              <a:t>ULAKBİM Belge Sağlama</a:t>
            </a:r>
          </a:p>
          <a:p>
            <a:pPr eaLnBrk="1" hangingPunct="1"/>
            <a:r>
              <a:rPr lang="tr-TR" sz="2400" dirty="0" smtClean="0"/>
              <a:t>Yazılımların ILL Modülleri</a:t>
            </a:r>
            <a:endParaRPr lang="tr-TR" sz="1600" dirty="0" smtClean="0"/>
          </a:p>
          <a:p>
            <a:pPr eaLnBrk="1" hangingPunct="1"/>
            <a:r>
              <a:rPr lang="tr-TR" sz="2400" dirty="0" smtClean="0"/>
              <a:t>KİTS</a:t>
            </a:r>
          </a:p>
          <a:p>
            <a:pPr eaLnBrk="1" hangingPunct="1"/>
            <a:r>
              <a:rPr lang="tr-TR" sz="2400" dirty="0" smtClean="0"/>
              <a:t>OCLC</a:t>
            </a:r>
          </a:p>
          <a:p>
            <a:pPr eaLnBrk="1" hangingPunct="1"/>
            <a:r>
              <a:rPr lang="tr-TR" sz="2400" dirty="0" smtClean="0"/>
              <a:t>TUBESS</a:t>
            </a:r>
            <a:endParaRPr lang="tr-TR" sz="2400" dirty="0" smtClean="0"/>
          </a:p>
          <a:p>
            <a:pPr eaLnBrk="1" hangingPunct="1">
              <a:buFont typeface="Wingdings" pitchFamily="2" charset="2"/>
              <a:buNone/>
            </a:pPr>
            <a:endParaRPr lang="tr-TR" dirty="0" smtClean="0"/>
          </a:p>
        </p:txBody>
      </p:sp>
      <p:sp>
        <p:nvSpPr>
          <p:cNvPr id="31749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tr-TR" sz="2800" b="0" smtClean="0"/>
              <a:t>Uluslararası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b="0" dirty="0" smtClean="0"/>
              <a:t>Ulusal</a:t>
            </a:r>
            <a:endParaRPr lang="tr-TR" sz="28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İsteklerin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dolaşımı</a:t>
            </a: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gönderilmesi</a:t>
            </a:r>
            <a:endParaRPr lang="tr-TR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000" dirty="0" smtClean="0">
                <a:solidFill>
                  <a:srgbClr val="2309E7"/>
                </a:solidFill>
              </a:rPr>
              <a:t>Kitap 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Gönderim, ambalaj standartları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Kurye, kargo kullanımı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000" dirty="0" smtClean="0">
                <a:solidFill>
                  <a:srgbClr val="2309E7"/>
                </a:solidFill>
              </a:rPr>
              <a:t>Doküman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dirty="0" smtClean="0">
                <a:solidFill>
                  <a:srgbClr val="2309E7"/>
                </a:solidFill>
              </a:rPr>
              <a:t>%99 elektronik </a:t>
            </a:r>
            <a:r>
              <a:rPr lang="tr-TR" sz="1500" dirty="0" smtClean="0">
                <a:solidFill>
                  <a:srgbClr val="2309E7"/>
                </a:solidFill>
              </a:rPr>
              <a:t>(</a:t>
            </a:r>
            <a:r>
              <a:rPr lang="en-US" sz="1500" dirty="0" smtClean="0">
                <a:solidFill>
                  <a:srgbClr val="2309E7"/>
                </a:solidFill>
              </a:rPr>
              <a:t>Ariel, </a:t>
            </a:r>
            <a:r>
              <a:rPr lang="tr-TR" sz="1500" dirty="0" smtClean="0">
                <a:solidFill>
                  <a:srgbClr val="2309E7"/>
                </a:solidFill>
              </a:rPr>
              <a:t>Odyssey)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dirty="0" smtClean="0">
                <a:solidFill>
                  <a:srgbClr val="2309E7"/>
                </a:solidFill>
              </a:rPr>
              <a:t>Posta, e-mail… </a:t>
            </a:r>
            <a:r>
              <a:rPr lang="tr-TR" sz="1900" dirty="0" smtClean="0">
                <a:solidFill>
                  <a:srgbClr val="2309E7"/>
                </a:solidFill>
              </a:rPr>
              <a:t>(nadir olarak) </a:t>
            </a:r>
            <a:r>
              <a:rPr lang="tr-TR" sz="2500" dirty="0" smtClean="0">
                <a:solidFill>
                  <a:srgbClr val="FF0000"/>
                </a:solidFill>
              </a:rPr>
              <a:t>Telif haklarına özen!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endParaRPr lang="tr-TR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/>
          </a:p>
        </p:txBody>
      </p:sp>
      <p:sp>
        <p:nvSpPr>
          <p:cNvPr id="32772" name="Content Placeholder 7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4200525" cy="3581400"/>
          </a:xfrm>
        </p:spPr>
        <p:txBody>
          <a:bodyPr/>
          <a:lstStyle/>
          <a:p>
            <a:pPr eaLnBrk="1" hangingPunct="1"/>
            <a:r>
              <a:rPr lang="tr-TR" sz="2400" smtClean="0"/>
              <a:t>Kitap</a:t>
            </a:r>
          </a:p>
          <a:p>
            <a:pPr lvl="1" eaLnBrk="1" hangingPunct="1"/>
            <a:r>
              <a:rPr lang="tr-TR" smtClean="0"/>
              <a:t>Kargo ve normal posta</a:t>
            </a:r>
          </a:p>
          <a:p>
            <a:pPr eaLnBrk="1" hangingPunct="1"/>
            <a:r>
              <a:rPr lang="tr-TR" sz="2400" smtClean="0"/>
              <a:t>Doküman</a:t>
            </a:r>
          </a:p>
          <a:p>
            <a:pPr lvl="1" eaLnBrk="1" hangingPunct="1"/>
            <a:r>
              <a:rPr lang="tr-TR" smtClean="0"/>
              <a:t>Kargo</a:t>
            </a:r>
          </a:p>
          <a:p>
            <a:pPr lvl="1" eaLnBrk="1" hangingPunct="1"/>
            <a:r>
              <a:rPr lang="tr-TR" smtClean="0"/>
              <a:t>Elektronik gönderim </a:t>
            </a:r>
            <a:r>
              <a:rPr lang="tr-TR" sz="1400" smtClean="0"/>
              <a:t>(sınırlı)</a:t>
            </a:r>
          </a:p>
          <a:p>
            <a:pPr eaLnBrk="1" hangingPunct="1">
              <a:buFont typeface="Wingdings" pitchFamily="2" charset="2"/>
              <a:buNone/>
            </a:pPr>
            <a:r>
              <a:rPr lang="tr-TR" sz="2300" smtClean="0">
                <a:solidFill>
                  <a:srgbClr val="FF0000"/>
                </a:solidFill>
              </a:rPr>
              <a:t>Telif hakları?!</a:t>
            </a:r>
          </a:p>
        </p:txBody>
      </p:sp>
      <p:sp>
        <p:nvSpPr>
          <p:cNvPr id="32773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tr-TR" sz="2800" b="0" smtClean="0"/>
              <a:t>Uluslararası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b="0" dirty="0" smtClean="0"/>
              <a:t>Ulusal</a:t>
            </a:r>
            <a:endParaRPr lang="tr-TR" sz="28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Ulusal Perspektif</a:t>
            </a:r>
            <a:br>
              <a:rPr lang="tr-TR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tr-TR" sz="3600" dirty="0" smtClean="0"/>
              <a:t/>
            </a:r>
            <a:br>
              <a:rPr lang="tr-TR" sz="3600" dirty="0" smtClean="0"/>
            </a:br>
            <a:endParaRPr lang="tr-TR" sz="4000" dirty="0"/>
          </a:p>
        </p:txBody>
      </p:sp>
      <p:pic>
        <p:nvPicPr>
          <p:cNvPr id="3379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3468688"/>
            <a:ext cx="3292475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3" descr="ULAKBİ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5143500"/>
            <a:ext cx="76311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1688" y="2643188"/>
            <a:ext cx="31908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Çözüm Bekleyen Sorunlarımız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dirty="0" smtClean="0"/>
              <a:t>Kaynakları keşfetmek</a:t>
            </a:r>
          </a:p>
          <a:p>
            <a:pPr lvl="1"/>
            <a:r>
              <a:rPr lang="tr-TR" dirty="0" smtClean="0"/>
              <a:t>Tüm kaynaklar henüz kataloglanmış değil</a:t>
            </a:r>
          </a:p>
          <a:p>
            <a:pPr lvl="1"/>
            <a:r>
              <a:rPr lang="tr-TR" dirty="0" smtClean="0"/>
              <a:t>Tüm kataloglar henüz online değil</a:t>
            </a:r>
          </a:p>
          <a:p>
            <a:pPr lvl="1"/>
            <a:r>
              <a:rPr lang="tr-TR" dirty="0" smtClean="0"/>
              <a:t>Çok az katalog Z39.50 erişilebilir</a:t>
            </a:r>
          </a:p>
          <a:p>
            <a:pPr lvl="1"/>
            <a:r>
              <a:rPr lang="tr-TR" dirty="0" smtClean="0"/>
              <a:t>Bütünleşik Ulusal Toplu </a:t>
            </a:r>
            <a:r>
              <a:rPr lang="tr-TR" dirty="0" err="1" smtClean="0"/>
              <a:t>Kataloğu</a:t>
            </a:r>
            <a:r>
              <a:rPr lang="tr-TR" dirty="0" smtClean="0"/>
              <a:t> henüz sağlayamadık</a:t>
            </a: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Çözüm Bekleyen Sorunlarımız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dirty="0" smtClean="0"/>
              <a:t>Ulusal </a:t>
            </a:r>
            <a:r>
              <a:rPr lang="tr-TR" b="1" dirty="0" smtClean="0"/>
              <a:t>düzeyde bağlayıcı bir yönerge henüz yok</a:t>
            </a:r>
          </a:p>
          <a:p>
            <a:pPr lvl="1"/>
            <a:r>
              <a:rPr lang="tr-TR" dirty="0" smtClean="0"/>
              <a:t>Güncel olmayan kütüphane politikaları (gerçek kütüphane politikaları değişebilir) </a:t>
            </a:r>
          </a:p>
          <a:p>
            <a:r>
              <a:rPr lang="tr-TR" b="1" dirty="0" smtClean="0"/>
              <a:t>Kargo </a:t>
            </a:r>
            <a:r>
              <a:rPr lang="tr-TR" b="1" dirty="0" smtClean="0"/>
              <a:t>maliyetlerinin yüksek olması</a:t>
            </a:r>
          </a:p>
          <a:p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Çözüm Bekleyen Sorunlarımız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Elektronik gönderimi yasaklayan lisans anlaşmaları</a:t>
            </a:r>
          </a:p>
          <a:p>
            <a:r>
              <a:rPr lang="tr-TR" dirty="0" smtClean="0"/>
              <a:t>Ticari yayıncıların elektronik gönderimi yasaklayan baskıları</a:t>
            </a:r>
          </a:p>
          <a:p>
            <a:r>
              <a:rPr lang="tr-TR" dirty="0" smtClean="0"/>
              <a:t>Taşıma </a:t>
            </a:r>
            <a:r>
              <a:rPr lang="tr-TR" dirty="0" smtClean="0"/>
              <a:t>sırasında yaşanan aksaklıklar</a:t>
            </a:r>
          </a:p>
          <a:p>
            <a:r>
              <a:rPr lang="tr-TR" dirty="0" smtClean="0"/>
              <a:t>Kontrolü kaybetme</a:t>
            </a:r>
          </a:p>
          <a:p>
            <a:r>
              <a:rPr lang="tr-TR" dirty="0" smtClean="0"/>
              <a:t>Ödünç </a:t>
            </a:r>
            <a:r>
              <a:rPr lang="tr-TR" dirty="0" smtClean="0"/>
              <a:t>verilecek kaynağın başına bir şey geleceği </a:t>
            </a:r>
            <a:r>
              <a:rPr lang="tr-TR" dirty="0" smtClean="0"/>
              <a:t>endişesi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Giriş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tr-TR" sz="2800" b="1" dirty="0" smtClean="0"/>
              <a:t>Amaç</a:t>
            </a:r>
          </a:p>
          <a:p>
            <a:pPr lvl="1" eaLnBrk="1" hangingPunct="1"/>
            <a:r>
              <a:rPr lang="tr-TR" sz="2400" dirty="0" smtClean="0"/>
              <a:t>Yurtiçi ve yurtdışındaki mevcut durumu tespit etmek</a:t>
            </a:r>
          </a:p>
          <a:p>
            <a:pPr lvl="1" eaLnBrk="1" hangingPunct="1"/>
            <a:r>
              <a:rPr lang="tr-TR" sz="2400" dirty="0" smtClean="0"/>
              <a:t>Ulusal düzeyde </a:t>
            </a:r>
            <a:r>
              <a:rPr lang="tr-TR" sz="2400" dirty="0" smtClean="0"/>
              <a:t>geleceğe ilişkin öneriler </a:t>
            </a:r>
            <a:r>
              <a:rPr lang="tr-TR" sz="2400" dirty="0" smtClean="0"/>
              <a:t>geliştirmek</a:t>
            </a:r>
          </a:p>
          <a:p>
            <a:pPr eaLnBrk="1" hangingPunct="1"/>
            <a:r>
              <a:rPr lang="tr-TR" sz="2800" b="1" dirty="0" smtClean="0"/>
              <a:t>Kapsam</a:t>
            </a:r>
          </a:p>
          <a:p>
            <a:pPr lvl="1" eaLnBrk="1" hangingPunct="1"/>
            <a:r>
              <a:rPr lang="tr-TR" sz="2400" dirty="0" smtClean="0"/>
              <a:t>Yurtiçi = </a:t>
            </a:r>
            <a:r>
              <a:rPr lang="tr-TR" sz="2400" dirty="0" smtClean="0"/>
              <a:t>155 </a:t>
            </a:r>
            <a:r>
              <a:rPr lang="tr-TR" sz="2400" dirty="0" smtClean="0"/>
              <a:t>Üniversite </a:t>
            </a:r>
            <a:r>
              <a:rPr lang="tr-TR" sz="1600" dirty="0" smtClean="0"/>
              <a:t>(Devlet </a:t>
            </a:r>
            <a:r>
              <a:rPr lang="tr-TR" sz="1600" dirty="0" smtClean="0"/>
              <a:t>110</a:t>
            </a:r>
            <a:r>
              <a:rPr lang="tr-TR" sz="1600" dirty="0" smtClean="0"/>
              <a:t>, </a:t>
            </a:r>
            <a:r>
              <a:rPr lang="tr-TR" sz="1600" dirty="0" smtClean="0"/>
              <a:t>Vakıf 45)</a:t>
            </a:r>
          </a:p>
          <a:p>
            <a:pPr lvl="1" eaLnBrk="1" hangingPunct="1"/>
            <a:r>
              <a:rPr lang="tr-TR" sz="2400" dirty="0" smtClean="0"/>
              <a:t>ARWU top 100 </a:t>
            </a:r>
            <a:r>
              <a:rPr lang="tr-TR" sz="1600" dirty="0" err="1" smtClean="0">
                <a:hlinkClick r:id="rId3" action="ppaction://hlinkfile"/>
              </a:rPr>
              <a:t>The</a:t>
            </a:r>
            <a:r>
              <a:rPr lang="tr-TR" sz="1600" dirty="0" smtClean="0">
                <a:hlinkClick r:id="rId3" action="ppaction://hlinkfile"/>
              </a:rPr>
              <a:t> A</a:t>
            </a:r>
            <a:r>
              <a:rPr lang="en-US" sz="1600" dirty="0" err="1" smtClean="0">
                <a:hlinkClick r:id="rId3" action="ppaction://hlinkfile"/>
              </a:rPr>
              <a:t>cademic</a:t>
            </a:r>
            <a:r>
              <a:rPr lang="en-US" sz="1600" dirty="0" smtClean="0">
                <a:hlinkClick r:id="rId3" action="ppaction://hlinkfile"/>
              </a:rPr>
              <a:t> Ranking of World Universities (ARWU)</a:t>
            </a:r>
            <a:endParaRPr lang="tr-TR" sz="1600" dirty="0" smtClean="0"/>
          </a:p>
          <a:p>
            <a:pPr eaLnBrk="1" hangingPunct="1"/>
            <a:r>
              <a:rPr lang="tr-TR" sz="2800" b="1" dirty="0" smtClean="0"/>
              <a:t>Yöntem</a:t>
            </a:r>
          </a:p>
          <a:p>
            <a:pPr lvl="1" eaLnBrk="1" hangingPunct="1"/>
            <a:r>
              <a:rPr lang="tr-TR" sz="2400" dirty="0" smtClean="0"/>
              <a:t>Gözlem, inceleme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Çözüm Bekleyen Sorunlarımız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ULAKBİM koleksiyonlarındaki 1994-1996 yıllarına ait eksik sayılar</a:t>
            </a:r>
          </a:p>
          <a:p>
            <a:r>
              <a:rPr lang="tr-TR" dirty="0" smtClean="0"/>
              <a:t>YÖK Tez Merkezi üzerinden on-</a:t>
            </a:r>
            <a:r>
              <a:rPr lang="tr-TR" dirty="0" err="1" smtClean="0"/>
              <a:t>line</a:t>
            </a:r>
            <a:r>
              <a:rPr lang="tr-TR" dirty="0" smtClean="0"/>
              <a:t> </a:t>
            </a:r>
            <a:r>
              <a:rPr lang="tr-TR" dirty="0" smtClean="0"/>
              <a:t>erişilemeyen </a:t>
            </a:r>
            <a:r>
              <a:rPr lang="tr-TR" dirty="0" smtClean="0"/>
              <a:t>tezlerlerin ilgili kurumlardan da  </a:t>
            </a:r>
            <a:r>
              <a:rPr lang="tr-TR" dirty="0" smtClean="0"/>
              <a:t>sağlanamaması</a:t>
            </a:r>
          </a:p>
          <a:p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Değerlendirme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939" name="Picture 5" descr="http://library.uwa.edu/MCj04398030000%5B1%5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744788"/>
            <a:ext cx="381000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Değerlendirme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tr-TR" sz="2800" b="1" smtClean="0"/>
              <a:t>Uluslararası Düzeyde</a:t>
            </a:r>
          </a:p>
          <a:p>
            <a:pPr lvl="1" eaLnBrk="1" hangingPunct="1"/>
            <a:r>
              <a:rPr lang="tr-TR" sz="2400" smtClean="0">
                <a:solidFill>
                  <a:srgbClr val="2309E7"/>
                </a:solidFill>
              </a:rPr>
              <a:t>Anglo Amerikan ülkelerinin önderliği ve başarısı</a:t>
            </a:r>
          </a:p>
          <a:p>
            <a:pPr lvl="1" eaLnBrk="1" hangingPunct="1"/>
            <a:r>
              <a:rPr lang="tr-TR" sz="2400" smtClean="0"/>
              <a:t>Klasik kaynak paylaşım uygulamaları sürdürülüyor</a:t>
            </a:r>
          </a:p>
          <a:p>
            <a:pPr lvl="1" eaLnBrk="1" hangingPunct="1"/>
            <a:r>
              <a:rPr lang="tr-TR" sz="2400" smtClean="0">
                <a:solidFill>
                  <a:srgbClr val="2309E7"/>
                </a:solidFill>
              </a:rPr>
              <a:t>Bölge, ülke ve kıta düzeyinde işbirliği ağları kuruluyor</a:t>
            </a:r>
          </a:p>
          <a:p>
            <a:pPr lvl="1" eaLnBrk="1" hangingPunct="1"/>
            <a:r>
              <a:rPr lang="tr-TR" sz="2400" smtClean="0"/>
              <a:t>İşbirlikleri ILL sayısını kurum bazında 100 binlere taşıyor </a:t>
            </a:r>
          </a:p>
          <a:p>
            <a:pPr lvl="1" eaLnBrk="1" hangingPunct="1"/>
            <a:r>
              <a:rPr lang="tr-TR" sz="2400" smtClean="0">
                <a:solidFill>
                  <a:srgbClr val="2309E7"/>
                </a:solidFill>
              </a:rPr>
              <a:t>Maliyetleri azaltıcı girişim ve yaklaşımlar yaygınlaşıyor</a:t>
            </a:r>
          </a:p>
          <a:p>
            <a:pPr lvl="2" eaLnBrk="1" hangingPunct="1"/>
            <a:r>
              <a:rPr lang="tr-TR" sz="2000" smtClean="0">
                <a:solidFill>
                  <a:srgbClr val="00B0F0"/>
                </a:solidFill>
              </a:rPr>
              <a:t>Aracısız ILL, doğrudan ödünç alma</a:t>
            </a:r>
          </a:p>
          <a:p>
            <a:pPr lvl="1" eaLnBrk="1" hangingPunct="1"/>
            <a:r>
              <a:rPr lang="tr-TR" sz="2400" smtClean="0">
                <a:solidFill>
                  <a:srgbClr val="2309E7"/>
                </a:solidFill>
              </a:rPr>
              <a:t>Teknolojik olanaklardan  maksimum düzeyde yararlanılıyor</a:t>
            </a:r>
          </a:p>
          <a:p>
            <a:pPr lvl="1" eaLnBrk="1" hangingPunct="1"/>
            <a:r>
              <a:rPr lang="tr-TR" sz="2400" smtClean="0"/>
              <a:t>ILL’in Google vb. uygulamalar ile ikamesi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Değerlendirme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500" y="1600200"/>
            <a:ext cx="8501063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2800" b="1" dirty="0" smtClean="0"/>
              <a:t>Ulusal Düzeyde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sz="2400" dirty="0" smtClean="0"/>
              <a:t>Üniversite sayılarındaki artışa bağlı ILL potansiyeli</a:t>
            </a:r>
          </a:p>
          <a:p>
            <a:pPr lvl="2" eaLnBrk="1" fontAlgn="auto" hangingPunct="1">
              <a:spcAft>
                <a:spcPts val="0"/>
              </a:spcAft>
              <a:buFont typeface="Wingdings"/>
              <a:buChar char=""/>
              <a:defRPr/>
            </a:pPr>
            <a:r>
              <a:rPr lang="tr-TR" sz="2100" dirty="0" smtClean="0"/>
              <a:t>100 bin TL/yıl bütçeli devlet üniversitesi kütüphaneleri</a:t>
            </a:r>
          </a:p>
          <a:p>
            <a:pPr lvl="2" eaLnBrk="1" fontAlgn="auto" hangingPunct="1">
              <a:spcAft>
                <a:spcPts val="0"/>
              </a:spcAft>
              <a:buFont typeface="Wingdings"/>
              <a:buChar char=""/>
              <a:defRPr/>
            </a:pPr>
            <a:r>
              <a:rPr lang="tr-TR" sz="2100" dirty="0" smtClean="0"/>
              <a:t>Bağışla koleksiyon geliştiren vakıf üniversite kütüphaneleri</a:t>
            </a:r>
            <a:endParaRPr lang="tr-TR" sz="1500" dirty="0" smtClean="0"/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sz="2400" dirty="0" smtClean="0">
                <a:solidFill>
                  <a:srgbClr val="2309E7"/>
                </a:solidFill>
              </a:rPr>
              <a:t>Organizasyondaki eksiklik ve yetersizlikler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sz="2400" dirty="0" smtClean="0"/>
              <a:t>Ulusal düzeydeki yükü paylaşan üniversite kütüphaneleri</a:t>
            </a:r>
          </a:p>
          <a:p>
            <a:pPr lvl="3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tr-TR" sz="1600" dirty="0" smtClean="0"/>
              <a:t>Bilgi, Bilkent, Boğaziçi, İTÜ, Koç, ODTÜ ve Sabancı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sz="2400" dirty="0" smtClean="0">
                <a:solidFill>
                  <a:srgbClr val="2309E7"/>
                </a:solidFill>
              </a:rPr>
              <a:t>Ulusal yönergenin yasallaşma gerekliliği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sz="2400" dirty="0" smtClean="0"/>
              <a:t>ANKOS-KITS Web Uygulaması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tr-TR" sz="2400" dirty="0" smtClean="0"/>
              <a:t>ULAKBİM-TÜBESS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sz="4400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sz="4400" dirty="0" smtClean="0"/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solidFill>
                  <a:srgbClr val="FF0000"/>
                </a:solidFill>
              </a:rPr>
              <a:t>Tartışmaya devam…</a:t>
            </a:r>
          </a:p>
        </p:txBody>
      </p:sp>
      <p:sp>
        <p:nvSpPr>
          <p:cNvPr id="43012" name="Footer Placeholder 2"/>
          <p:cNvSpPr>
            <a:spLocks noGrp="1"/>
          </p:cNvSpPr>
          <p:nvPr>
            <p:ph type="ftr" sz="quarter" idx="12"/>
          </p:nvPr>
        </p:nvSpPr>
        <p:spPr bwMode="auto">
          <a:xfrm>
            <a:off x="609600" y="6248400"/>
            <a:ext cx="824865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1000" b="1" smtClean="0">
                <a:solidFill>
                  <a:srgbClr val="FFFFFF"/>
                </a:solidFill>
                <a:latin typeface="Calibri" pitchFamily="34" charset="0"/>
              </a:rPr>
              <a:t>ANKOS Ulusal Akademik Kaynak Paylaşım Çalıştayı, 16 Nisan 2010, Kadir Has Üniversitesi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tr-TR" sz="4400" dirty="0" smtClean="0">
                <a:solidFill>
                  <a:srgbClr val="FF0000"/>
                </a:solidFill>
              </a:rPr>
              <a:t>Yeni bir kaynak paylaşım modeli planlayarak hayata geçirmek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sz="4400" dirty="0" smtClean="0"/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Bize Düşen…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tr-TR" sz="4400" dirty="0" smtClean="0">
                <a:solidFill>
                  <a:srgbClr val="FF0000"/>
                </a:solidFill>
              </a:rPr>
              <a:t>İşbirliği ve paylaşım odaklı olmak</a:t>
            </a:r>
            <a:endParaRPr lang="tr-TR" sz="4400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sz="4400" dirty="0" smtClean="0"/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Bize Düşen…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tr-TR" sz="4400" dirty="0" smtClean="0">
                <a:solidFill>
                  <a:srgbClr val="FF0000"/>
                </a:solidFill>
              </a:rPr>
              <a:t>Kurumlarımızda politika ve anlayış değişikliği için mücadele etmek</a:t>
            </a:r>
            <a:endParaRPr lang="tr-TR" sz="4400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sz="4400" dirty="0" smtClean="0"/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Bize Düşen…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tr-TR" sz="4400" dirty="0" smtClean="0">
                <a:solidFill>
                  <a:srgbClr val="FF0000"/>
                </a:solidFill>
              </a:rPr>
              <a:t>Telif haklarına özen göstererek daha çok paylaşmak</a:t>
            </a:r>
            <a:endParaRPr lang="tr-TR" sz="4400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sz="4400" dirty="0" smtClean="0"/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Bize Düşen…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Teşekkürler!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study"/>
          <p:cNvPicPr>
            <a:picLocks noChangeArrowheads="1"/>
          </p:cNvPicPr>
          <p:nvPr/>
        </p:nvPicPr>
        <p:blipFill>
          <a:blip r:embed="rId2">
            <a:lum bright="60000" contrast="-52000"/>
          </a:blip>
          <a:srcRect/>
          <a:stretch>
            <a:fillRect/>
          </a:stretch>
        </p:blipFill>
        <p:spPr bwMode="auto">
          <a:xfrm>
            <a:off x="714375" y="1643063"/>
            <a:ext cx="7858125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714375" y="3821113"/>
            <a:ext cx="6643688" cy="210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>
              <a:lnSpc>
                <a:spcPct val="90000"/>
              </a:lnSpc>
              <a:spcBef>
                <a:spcPct val="15000"/>
              </a:spcBef>
              <a:spcAft>
                <a:spcPts val="600"/>
              </a:spcAft>
              <a:buClr>
                <a:srgbClr val="82001E"/>
              </a:buClr>
            </a:pPr>
            <a:r>
              <a:rPr lang="tr-TR" sz="2800" b="1" dirty="0">
                <a:cs typeface="Arial" charset="0"/>
              </a:rPr>
              <a:t>Mehmet Manyas</a:t>
            </a:r>
            <a:endParaRPr lang="en-US" sz="2800" b="1" dirty="0">
              <a:cs typeface="Arial" charset="0"/>
            </a:endParaRPr>
          </a:p>
          <a:p>
            <a:pPr lvl="1" eaLnBrk="0" hangingPunct="0">
              <a:lnSpc>
                <a:spcPct val="90000"/>
              </a:lnSpc>
              <a:spcBef>
                <a:spcPct val="15000"/>
              </a:spcBef>
              <a:buClr>
                <a:srgbClr val="82001E"/>
              </a:buClr>
            </a:pPr>
            <a:r>
              <a:rPr lang="tr-TR" sz="2400" dirty="0">
                <a:cs typeface="Arial" charset="0"/>
              </a:rPr>
              <a:t>Sabancı Üniversitesi Bilgi Merkezi</a:t>
            </a:r>
            <a:endParaRPr lang="en-US" sz="2400" dirty="0">
              <a:cs typeface="Arial" charset="0"/>
            </a:endParaRPr>
          </a:p>
          <a:p>
            <a:pPr lvl="1" eaLnBrk="0" hangingPunct="0">
              <a:lnSpc>
                <a:spcPct val="90000"/>
              </a:lnSpc>
              <a:spcBef>
                <a:spcPct val="15000"/>
              </a:spcBef>
              <a:buClr>
                <a:srgbClr val="82001E"/>
              </a:buClr>
              <a:buFont typeface="Wingdings" pitchFamily="2" charset="2"/>
              <a:buChar char=""/>
            </a:pPr>
            <a:r>
              <a:rPr lang="tr-TR" sz="2400" dirty="0">
                <a:cs typeface="Arial" charset="0"/>
              </a:rPr>
              <a:t>(0216) 483 9213</a:t>
            </a:r>
          </a:p>
          <a:p>
            <a:pPr lvl="1" eaLnBrk="0" hangingPunct="0">
              <a:lnSpc>
                <a:spcPct val="90000"/>
              </a:lnSpc>
              <a:spcBef>
                <a:spcPct val="15000"/>
              </a:spcBef>
              <a:buClr>
                <a:srgbClr val="82001E"/>
              </a:buClr>
              <a:buFont typeface="Wingdings" pitchFamily="2" charset="2"/>
              <a:buChar char=""/>
            </a:pPr>
            <a:r>
              <a:rPr lang="tr-TR" sz="2400" dirty="0">
                <a:cs typeface="Arial" charset="0"/>
              </a:rPr>
              <a:t>(0530) 640 47 71</a:t>
            </a:r>
            <a:endParaRPr lang="en-US" sz="2400" dirty="0">
              <a:cs typeface="Arial" charset="0"/>
            </a:endParaRPr>
          </a:p>
          <a:p>
            <a:pPr lvl="1" eaLnBrk="0" hangingPunct="0">
              <a:lnSpc>
                <a:spcPct val="90000"/>
              </a:lnSpc>
              <a:spcBef>
                <a:spcPct val="15000"/>
              </a:spcBef>
              <a:buClr>
                <a:srgbClr val="82001E"/>
              </a:buClr>
              <a:buFont typeface="Wingdings" pitchFamily="2" charset="2"/>
              <a:buChar char=""/>
            </a:pPr>
            <a:r>
              <a:rPr lang="tr-TR" sz="2400" dirty="0" err="1" smtClean="0">
                <a:solidFill>
                  <a:schemeClr val="accent1"/>
                </a:solidFill>
                <a:cs typeface="Arial" charset="0"/>
                <a:hlinkClick r:id="rId3"/>
              </a:rPr>
              <a:t>mmanyas</a:t>
            </a:r>
            <a:r>
              <a:rPr lang="tr-TR" sz="2400" dirty="0" smtClean="0">
                <a:solidFill>
                  <a:schemeClr val="accent1"/>
                </a:solidFill>
                <a:cs typeface="Arial" charset="0"/>
                <a:hlinkClick r:id="rId3"/>
              </a:rPr>
              <a:t>@</a:t>
            </a:r>
            <a:r>
              <a:rPr lang="tr-TR" sz="2400" dirty="0" err="1" smtClean="0">
                <a:solidFill>
                  <a:schemeClr val="accent1"/>
                </a:solidFill>
                <a:cs typeface="Arial" charset="0"/>
                <a:hlinkClick r:id="rId3"/>
              </a:rPr>
              <a:t>sabanciuniv</a:t>
            </a:r>
            <a:r>
              <a:rPr lang="tr-TR" sz="2400" dirty="0" smtClean="0">
                <a:solidFill>
                  <a:schemeClr val="accent1"/>
                </a:solidFill>
                <a:cs typeface="Arial" charset="0"/>
                <a:hlinkClick r:id="rId3"/>
              </a:rPr>
              <a:t>.edu</a:t>
            </a:r>
            <a:endParaRPr lang="tr-TR" sz="2400" dirty="0">
              <a:solidFill>
                <a:schemeClr val="accent1"/>
              </a:solidFill>
              <a:cs typeface="Arial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928662" y="3214686"/>
            <a:ext cx="62865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r-TR" sz="3200" dirty="0" smtClean="0">
                <a:solidFill>
                  <a:srgbClr val="FF0000"/>
                </a:solidFill>
                <a:latin typeface="Calibri" pitchFamily="34" charset="0"/>
              </a:rPr>
              <a:t>Detaylı bilgi ve iletişim İçin:</a:t>
            </a:r>
            <a:endParaRPr lang="tr-TR" sz="32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800" dirty="0" smtClean="0"/>
              <a:t> </a:t>
            </a:r>
            <a:r>
              <a:rPr lang="tr-TR" dirty="0" smtClean="0"/>
              <a:t>ILL’den Kaynak Paylaşımına Doğru </a:t>
            </a:r>
            <a:r>
              <a:rPr lang="tr-TR" sz="4900" dirty="0" smtClean="0"/>
              <a:t/>
            </a:r>
            <a:br>
              <a:rPr lang="tr-TR" sz="4900" dirty="0" smtClean="0"/>
            </a:br>
            <a:r>
              <a:rPr lang="tr-TR" sz="3600" dirty="0" smtClean="0"/>
              <a:t/>
            </a:r>
            <a:br>
              <a:rPr lang="tr-TR" sz="3600" dirty="0" smtClean="0"/>
            </a:br>
            <a:endParaRPr lang="tr-TR" sz="4000" dirty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0613" y="3714750"/>
            <a:ext cx="72675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Footer Placeholder 2"/>
          <p:cNvSpPr>
            <a:spLocks noGrp="1"/>
          </p:cNvSpPr>
          <p:nvPr>
            <p:ph type="ftr" sz="quarter" idx="12"/>
          </p:nvPr>
        </p:nvSpPr>
        <p:spPr bwMode="auto">
          <a:xfrm>
            <a:off x="609600" y="6248400"/>
            <a:ext cx="824865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sz="1000" b="1" smtClean="0">
                <a:solidFill>
                  <a:srgbClr val="FFFFFF"/>
                </a:solidFill>
                <a:latin typeface="Calibri" pitchFamily="34" charset="0"/>
              </a:rPr>
              <a:t>ANKOS Ulusal Akademik Kaynak Paylaşım Çalıştayı, 16 Nisan 2010, Kadir Has Üniversitesi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ILL’den kaynak paylaşımına doğru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77213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r-TR" sz="1000" smtClean="0"/>
              <a:t>ANKOS Ulusal Akademik Kaynak Paylaşım Çalıştayı, 16 Nisan 2010, Kadir Has Üniversitesi</a:t>
            </a:r>
          </a:p>
        </p:txBody>
      </p:sp>
      <p:sp>
        <p:nvSpPr>
          <p:cNvPr id="21508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tr-TR" sz="2800" b="1" smtClean="0"/>
              <a:t>2000’ler… 10.000.000 </a:t>
            </a:r>
            <a:r>
              <a:rPr lang="tr-TR" sz="2000" b="1" smtClean="0"/>
              <a:t>(on milyon) kitap ve doküman</a:t>
            </a:r>
          </a:p>
        </p:txBody>
      </p:sp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143125"/>
            <a:ext cx="60007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Uluslararası ve </a:t>
            </a:r>
            <a:r>
              <a:rPr lang="tr-TR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Ulusal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Perspektif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sz="3600" dirty="0" smtClean="0"/>
              <a:t/>
            </a:r>
            <a:br>
              <a:rPr lang="tr-TR" sz="3600" dirty="0" smtClean="0"/>
            </a:br>
            <a:endParaRPr lang="tr-TR" sz="4000" dirty="0"/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" y="2695575"/>
            <a:ext cx="4660900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57925" y="2790825"/>
            <a:ext cx="2600325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tr-TR" smtClean="0"/>
              <a:t>Bulgular</a:t>
            </a:r>
          </a:p>
        </p:txBody>
      </p:sp>
      <p:sp>
        <p:nvSpPr>
          <p:cNvPr id="23555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tr-TR" sz="2400" smtClean="0"/>
              <a:t>Terminolojik yaklaşım</a:t>
            </a:r>
          </a:p>
          <a:p>
            <a:pPr eaLnBrk="1" hangingPunct="1"/>
            <a:r>
              <a:rPr lang="tr-TR" sz="2400" smtClean="0">
                <a:solidFill>
                  <a:srgbClr val="2309E7"/>
                </a:solidFill>
              </a:rPr>
              <a:t>Hizmetin amacının nasıl tanımlandığı</a:t>
            </a:r>
          </a:p>
          <a:p>
            <a:pPr eaLnBrk="1" hangingPunct="1"/>
            <a:r>
              <a:rPr lang="tr-TR" sz="2400" smtClean="0"/>
              <a:t>O</a:t>
            </a:r>
            <a:r>
              <a:rPr lang="en-US" sz="2400" smtClean="0"/>
              <a:t>r</a:t>
            </a:r>
            <a:r>
              <a:rPr lang="tr-TR" sz="2400" smtClean="0"/>
              <a:t>ganizasyon içindeki yeri ve personel durumu</a:t>
            </a:r>
          </a:p>
          <a:p>
            <a:pPr eaLnBrk="1" hangingPunct="1"/>
            <a:r>
              <a:rPr lang="en-US" sz="2400" smtClean="0">
                <a:solidFill>
                  <a:srgbClr val="2309E7"/>
                </a:solidFill>
              </a:rPr>
              <a:t>Hizmetten yararlananlar</a:t>
            </a:r>
            <a:endParaRPr lang="tr-TR" sz="2400" smtClean="0">
              <a:solidFill>
                <a:srgbClr val="2309E7"/>
              </a:solidFill>
            </a:endParaRPr>
          </a:p>
          <a:p>
            <a:pPr eaLnBrk="1" hangingPunct="1"/>
            <a:r>
              <a:rPr lang="tr-TR" sz="2400" smtClean="0"/>
              <a:t>Kapsamdaki kaynak türleri</a:t>
            </a:r>
          </a:p>
          <a:p>
            <a:pPr eaLnBrk="1" hangingPunct="1"/>
            <a:r>
              <a:rPr lang="en-US" sz="2400" smtClean="0">
                <a:solidFill>
                  <a:srgbClr val="2309E7"/>
                </a:solidFill>
              </a:rPr>
              <a:t>Ücretlendir</a:t>
            </a:r>
            <a:r>
              <a:rPr lang="tr-TR" sz="2400" smtClean="0">
                <a:solidFill>
                  <a:srgbClr val="2309E7"/>
                </a:solidFill>
              </a:rPr>
              <a:t>me-maliyet</a:t>
            </a:r>
          </a:p>
          <a:p>
            <a:pPr eaLnBrk="1" hangingPunct="1"/>
            <a:r>
              <a:rPr lang="tr-TR" sz="2400" smtClean="0"/>
              <a:t>S</a:t>
            </a:r>
            <a:r>
              <a:rPr lang="en-US" sz="2400" smtClean="0"/>
              <a:t>ağlama süresi</a:t>
            </a:r>
            <a:r>
              <a:rPr lang="tr-TR" sz="2400" smtClean="0"/>
              <a:t>- </a:t>
            </a:r>
            <a:r>
              <a:rPr lang="tr-TR" sz="2000" smtClean="0"/>
              <a:t>“turn around time”</a:t>
            </a:r>
          </a:p>
          <a:p>
            <a:pPr eaLnBrk="1" hangingPunct="1"/>
            <a:r>
              <a:rPr lang="en-US" sz="2400" smtClean="0">
                <a:solidFill>
                  <a:srgbClr val="2309E7"/>
                </a:solidFill>
              </a:rPr>
              <a:t>Kullanılan otomasyon</a:t>
            </a:r>
            <a:r>
              <a:rPr lang="tr-TR" sz="2400" smtClean="0">
                <a:solidFill>
                  <a:srgbClr val="2309E7"/>
                </a:solidFill>
              </a:rPr>
              <a:t>-</a:t>
            </a:r>
            <a:r>
              <a:rPr lang="en-US" sz="2400" smtClean="0">
                <a:solidFill>
                  <a:srgbClr val="2309E7"/>
                </a:solidFill>
              </a:rPr>
              <a:t>sistemler</a:t>
            </a:r>
            <a:endParaRPr lang="tr-TR" sz="2400" smtClean="0">
              <a:solidFill>
                <a:srgbClr val="2309E7"/>
              </a:solidFill>
            </a:endParaRPr>
          </a:p>
          <a:p>
            <a:pPr eaLnBrk="1" hangingPunct="1"/>
            <a:r>
              <a:rPr lang="en-US" sz="2400" smtClean="0"/>
              <a:t>İsteklerin dolaşımı</a:t>
            </a:r>
            <a:r>
              <a:rPr lang="tr-TR" sz="2400" smtClean="0"/>
              <a:t>-</a:t>
            </a:r>
            <a:r>
              <a:rPr lang="en-US" sz="2400" smtClean="0"/>
              <a:t>gönderilmesi (postalama)</a:t>
            </a:r>
            <a:endParaRPr lang="tr-TR" sz="2400" smtClean="0"/>
          </a:p>
          <a:p>
            <a:pPr eaLnBrk="1" hangingPunct="1">
              <a:buFont typeface="Wingdings" pitchFamily="2" charset="2"/>
              <a:buNone/>
            </a:pPr>
            <a:endParaRPr lang="tr-TR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Terminoloji</a:t>
            </a: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yaklaşım</a:t>
            </a:r>
            <a:endParaRPr lang="tr-T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400" dirty="0" smtClean="0">
                <a:solidFill>
                  <a:srgbClr val="2309E7"/>
                </a:solidFill>
              </a:rPr>
              <a:t>“Interlibrary Loan</a:t>
            </a:r>
            <a:r>
              <a:rPr lang="tr-TR" sz="3400" dirty="0" smtClean="0">
                <a:solidFill>
                  <a:srgbClr val="2309E7"/>
                </a:solidFill>
              </a:rPr>
              <a:t>”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tr-TR" sz="2300" dirty="0" smtClean="0">
                <a:solidFill>
                  <a:srgbClr val="2309E7"/>
                </a:solidFill>
              </a:rPr>
              <a:t>Diğer…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000" dirty="0" smtClean="0">
                <a:solidFill>
                  <a:srgbClr val="2309E7"/>
                </a:solidFill>
              </a:rPr>
              <a:t>Document Services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000" dirty="0" smtClean="0">
                <a:solidFill>
                  <a:srgbClr val="2309E7"/>
                </a:solidFill>
              </a:rPr>
              <a:t>Resource Sharing &amp; Interlibrary Loan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000" dirty="0" smtClean="0">
                <a:solidFill>
                  <a:srgbClr val="2309E7"/>
                </a:solidFill>
              </a:rPr>
              <a:t>Interlibrary Loan &amp; Document Delivery Services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000" dirty="0" smtClean="0">
                <a:solidFill>
                  <a:srgbClr val="2309E7"/>
                </a:solidFill>
              </a:rPr>
              <a:t>Interlibrary Services &amp; Document Delivery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tr-TR" sz="3000" dirty="0" smtClean="0">
                <a:solidFill>
                  <a:srgbClr val="2309E7"/>
                </a:solidFill>
              </a:rPr>
              <a:t>Interlibrary and Document Delivery Services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tr-TR" dirty="0"/>
          </a:p>
        </p:txBody>
      </p:sp>
      <p:sp>
        <p:nvSpPr>
          <p:cNvPr id="24580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ILL (Interlibrary Loan)</a:t>
            </a:r>
            <a:endParaRPr lang="tr-TR" sz="2400" smtClean="0"/>
          </a:p>
          <a:p>
            <a:pPr eaLnBrk="1" hangingPunct="1">
              <a:buFont typeface="Wingdings" pitchFamily="2" charset="2"/>
              <a:buNone/>
            </a:pPr>
            <a:r>
              <a:rPr lang="tr-TR" sz="1600" smtClean="0">
                <a:solidFill>
                  <a:srgbClr val="FF0000"/>
                </a:solidFill>
              </a:rPr>
              <a:t>Diğer…</a:t>
            </a:r>
          </a:p>
          <a:p>
            <a:pPr eaLnBrk="1" hangingPunct="1"/>
            <a:r>
              <a:rPr lang="en-US" sz="2100" smtClean="0"/>
              <a:t>Kütüphanelerarası Ödünç</a:t>
            </a:r>
            <a:endParaRPr lang="tr-TR" sz="2100" smtClean="0"/>
          </a:p>
          <a:p>
            <a:pPr eaLnBrk="1" hangingPunct="1"/>
            <a:r>
              <a:rPr lang="en-US" sz="2100" smtClean="0"/>
              <a:t>Belge Sağlama</a:t>
            </a:r>
            <a:endParaRPr lang="tr-TR" sz="2100" smtClean="0"/>
          </a:p>
          <a:p>
            <a:pPr eaLnBrk="1" hangingPunct="1"/>
            <a:r>
              <a:rPr lang="en-US" sz="2100" smtClean="0"/>
              <a:t>Doküman Sağlama</a:t>
            </a:r>
            <a:endParaRPr lang="tr-TR" sz="2100" smtClean="0"/>
          </a:p>
          <a:p>
            <a:pPr eaLnBrk="1" hangingPunct="1"/>
            <a:r>
              <a:rPr lang="en-US" sz="2100" smtClean="0"/>
              <a:t>Kütüphanelerarası İşbirliği</a:t>
            </a:r>
            <a:endParaRPr lang="tr-TR" sz="2100" smtClean="0"/>
          </a:p>
          <a:p>
            <a:pPr eaLnBrk="1" hangingPunct="1"/>
            <a:r>
              <a:rPr lang="en-US" sz="2100" smtClean="0"/>
              <a:t>Makale Sağlama Hizmeti</a:t>
            </a:r>
            <a:endParaRPr lang="tr-TR" sz="2100" smtClean="0"/>
          </a:p>
          <a:p>
            <a:pPr eaLnBrk="1" hangingPunct="1"/>
            <a:r>
              <a:rPr lang="tr-TR" sz="2100" smtClean="0"/>
              <a:t>Kaynak Paylaşımı</a:t>
            </a:r>
          </a:p>
          <a:p>
            <a:pPr eaLnBrk="1" hangingPunct="1"/>
            <a:endParaRPr lang="tr-TR" smtClean="0"/>
          </a:p>
        </p:txBody>
      </p:sp>
      <p:sp>
        <p:nvSpPr>
          <p:cNvPr id="24581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tr-TR" sz="2800" b="0" smtClean="0"/>
              <a:t>Uluslararası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b="0" dirty="0" smtClean="0"/>
              <a:t>Ulusal</a:t>
            </a:r>
            <a:endParaRPr lang="tr-TR" sz="28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Hizmetin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</a:t>
            </a:r>
            <a:r>
              <a:rPr lang="tr-T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ı</a:t>
            </a:r>
            <a:endParaRPr lang="tr-T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2419350"/>
          </a:xfrm>
        </p:spPr>
        <p:txBody>
          <a:bodyPr/>
          <a:lstStyle/>
          <a:p>
            <a:pPr eaLnBrk="1" hangingPunct="1"/>
            <a:r>
              <a:rPr lang="tr-TR" sz="2400" dirty="0" smtClean="0">
                <a:solidFill>
                  <a:srgbClr val="2309E7"/>
                </a:solidFill>
              </a:rPr>
              <a:t>Eğitim, öğretim ve araştırma faaliyetlerine destek</a:t>
            </a:r>
          </a:p>
          <a:p>
            <a:pPr eaLnBrk="1" hangingPunct="1"/>
            <a:r>
              <a:rPr lang="tr-TR" sz="2400" dirty="0" smtClean="0">
                <a:solidFill>
                  <a:srgbClr val="2309E7"/>
                </a:solidFill>
              </a:rPr>
              <a:t>Kısa süreli bilgi kaynağı gereksinimlerini karşılamak</a:t>
            </a:r>
          </a:p>
          <a:p>
            <a:pPr lvl="1" eaLnBrk="1" hangingPunct="1">
              <a:buFont typeface="Wingdings 2" pitchFamily="18" charset="2"/>
              <a:buNone/>
            </a:pPr>
            <a:endParaRPr lang="tr-TR" sz="1800" dirty="0" smtClean="0"/>
          </a:p>
          <a:p>
            <a:pPr eaLnBrk="1" hangingPunct="1">
              <a:buFont typeface="Wingdings" pitchFamily="2" charset="2"/>
              <a:buNone/>
            </a:pPr>
            <a:endParaRPr lang="tr-TR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2347913"/>
          </a:xfrm>
        </p:spPr>
        <p:txBody>
          <a:bodyPr/>
          <a:lstStyle/>
          <a:p>
            <a:pPr eaLnBrk="1" hangingPunct="1"/>
            <a:r>
              <a:rPr lang="tr-TR" sz="2400" dirty="0" smtClean="0"/>
              <a:t>Eğitim, öğretim ve araştırma faaliyetlerini desteklemek</a:t>
            </a:r>
          </a:p>
          <a:p>
            <a:pPr eaLnBrk="1" hangingPunct="1"/>
            <a:r>
              <a:rPr lang="tr-TR" sz="2400" dirty="0" smtClean="0"/>
              <a:t>B</a:t>
            </a:r>
            <a:r>
              <a:rPr lang="en-US" sz="2400" dirty="0" err="1" smtClean="0"/>
              <a:t>ilgi</a:t>
            </a:r>
            <a:r>
              <a:rPr lang="en-US" sz="2400" dirty="0" smtClean="0"/>
              <a:t> </a:t>
            </a:r>
            <a:r>
              <a:rPr lang="tr-TR" sz="2400" dirty="0" smtClean="0"/>
              <a:t>ve belge </a:t>
            </a:r>
            <a:r>
              <a:rPr lang="en-US" sz="2400" dirty="0" err="1" smtClean="0"/>
              <a:t>ihtiyacını</a:t>
            </a:r>
            <a:r>
              <a:rPr lang="tr-TR" sz="2400" dirty="0" smtClean="0"/>
              <a:t> karşılamak</a:t>
            </a:r>
          </a:p>
          <a:p>
            <a:pPr eaLnBrk="1" hangingPunct="1">
              <a:buFont typeface="Wingdings" pitchFamily="2" charset="2"/>
              <a:buNone/>
            </a:pPr>
            <a:endParaRPr lang="tr-TR" dirty="0" smtClean="0"/>
          </a:p>
        </p:txBody>
      </p:sp>
      <p:sp>
        <p:nvSpPr>
          <p:cNvPr id="2560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tr-TR" sz="2800" b="0" smtClean="0"/>
              <a:t>Uluslararası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b="0" dirty="0" smtClean="0"/>
              <a:t>Ulusal</a:t>
            </a:r>
          </a:p>
        </p:txBody>
      </p:sp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714375" y="5214938"/>
            <a:ext cx="7786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r-TR" sz="2400">
                <a:solidFill>
                  <a:srgbClr val="FF0000"/>
                </a:solidFill>
                <a:latin typeface="Calibri" pitchFamily="34" charset="0"/>
              </a:rPr>
              <a:t>Kişisel-eğlence amaçlı gereksinimler kapsam dışı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Hizmetten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yararlananlar</a:t>
            </a:r>
            <a:endParaRPr lang="tr-T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2509852"/>
            <a:ext cx="3886200" cy="2990850"/>
          </a:xfrm>
        </p:spPr>
        <p:txBody>
          <a:bodyPr/>
          <a:lstStyle/>
          <a:p>
            <a:pPr eaLnBrk="1" hangingPunct="1"/>
            <a:r>
              <a:rPr lang="tr-TR" sz="2400" smtClean="0">
                <a:solidFill>
                  <a:srgbClr val="2309E7"/>
                </a:solidFill>
              </a:rPr>
              <a:t>Tüm üniversite mensupları</a:t>
            </a:r>
          </a:p>
          <a:p>
            <a:pPr eaLnBrk="1" hangingPunct="1"/>
            <a:r>
              <a:rPr lang="tr-TR" sz="2400" smtClean="0">
                <a:solidFill>
                  <a:srgbClr val="2309E7"/>
                </a:solidFill>
              </a:rPr>
              <a:t>Akademik ve idari personel</a:t>
            </a:r>
          </a:p>
          <a:p>
            <a:pPr eaLnBrk="1" hangingPunct="1"/>
            <a:r>
              <a:rPr lang="tr-TR" sz="2400" smtClean="0">
                <a:solidFill>
                  <a:srgbClr val="2309E7"/>
                </a:solidFill>
              </a:rPr>
              <a:t>Öğrenciler</a:t>
            </a:r>
          </a:p>
          <a:p>
            <a:pPr eaLnBrk="1" hangingPunct="1"/>
            <a:r>
              <a:rPr lang="tr-TR" sz="2400" smtClean="0">
                <a:solidFill>
                  <a:srgbClr val="2309E7"/>
                </a:solidFill>
              </a:rPr>
              <a:t>Emekliler</a:t>
            </a:r>
          </a:p>
          <a:p>
            <a:pPr eaLnBrk="1" hangingPunct="1"/>
            <a:r>
              <a:rPr lang="tr-TR" sz="2400" smtClean="0">
                <a:solidFill>
                  <a:srgbClr val="2309E7"/>
                </a:solidFill>
              </a:rPr>
              <a:t>Mezun öğrenciler</a:t>
            </a:r>
          </a:p>
          <a:p>
            <a:pPr eaLnBrk="1" hangingPunct="1">
              <a:buFont typeface="Wingdings" pitchFamily="2" charset="2"/>
              <a:buNone/>
            </a:pPr>
            <a:endParaRPr lang="tr-TR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2919413"/>
          </a:xfrm>
        </p:spPr>
        <p:txBody>
          <a:bodyPr/>
          <a:lstStyle/>
          <a:p>
            <a:pPr eaLnBrk="1" hangingPunct="1"/>
            <a:r>
              <a:rPr lang="tr-TR" sz="2400" dirty="0" smtClean="0"/>
              <a:t>Akademik ve idari personel </a:t>
            </a:r>
          </a:p>
          <a:p>
            <a:pPr eaLnBrk="1" hangingPunct="1"/>
            <a:r>
              <a:rPr lang="tr-TR" sz="2400" dirty="0" smtClean="0"/>
              <a:t>Öğrenciler</a:t>
            </a:r>
          </a:p>
          <a:p>
            <a:pPr eaLnBrk="1" hangingPunct="1"/>
            <a:r>
              <a:rPr lang="tr-TR" sz="2400" dirty="0" smtClean="0"/>
              <a:t>Diğer?</a:t>
            </a:r>
          </a:p>
          <a:p>
            <a:pPr eaLnBrk="1" hangingPunct="1"/>
            <a:r>
              <a:rPr lang="tr-TR" sz="2400" dirty="0" smtClean="0"/>
              <a:t>Tüm üniversite mensupları</a:t>
            </a:r>
          </a:p>
          <a:p>
            <a:pPr eaLnBrk="1" hangingPunct="1">
              <a:buFont typeface="Wingdings" pitchFamily="2" charset="2"/>
              <a:buNone/>
            </a:pPr>
            <a:endParaRPr lang="tr-TR" dirty="0" smtClean="0"/>
          </a:p>
        </p:txBody>
      </p:sp>
      <p:sp>
        <p:nvSpPr>
          <p:cNvPr id="26629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tr-TR" sz="2800" b="0" smtClean="0"/>
              <a:t>Uluslararası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2800" b="0" dirty="0" smtClean="0"/>
              <a:t>Ulusal</a:t>
            </a:r>
            <a:endParaRPr lang="tr-TR" sz="2800" b="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71563" y="5429250"/>
            <a:ext cx="778668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/>
            <a:r>
              <a:rPr lang="tr-TR" sz="2400" dirty="0">
                <a:latin typeface="Calibri" pitchFamily="34" charset="0"/>
              </a:rPr>
              <a:t>Mesleki etik! </a:t>
            </a:r>
          </a:p>
          <a:p>
            <a:pPr marL="0" lvl="1" algn="ctr"/>
            <a:r>
              <a:rPr lang="tr-TR" dirty="0">
                <a:solidFill>
                  <a:srgbClr val="FF0000"/>
                </a:solidFill>
                <a:latin typeface="Calibri" pitchFamily="34" charset="0"/>
              </a:rPr>
              <a:t>Herkesi hiçbir ayrım gözetmeksizin bilgiye eriştirmek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4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296C7D"/>
      </a:accent1>
      <a:accent2>
        <a:srgbClr val="F88630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4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296C7D"/>
    </a:accent1>
    <a:accent2>
      <a:srgbClr val="F88630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3326</TotalTime>
  <Words>882</Words>
  <Application>Microsoft Office PowerPoint</Application>
  <PresentationFormat>On-screen Show (4:3)</PresentationFormat>
  <Paragraphs>224</Paragraphs>
  <Slides>29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Median</vt:lpstr>
      <vt:lpstr>Türkiye’de Kaynak Paylaşımının Geleceği “Trendeler, Tehditler, Fırsatlar”</vt:lpstr>
      <vt:lpstr>Giriş</vt:lpstr>
      <vt:lpstr>   ILL’den Kaynak Paylaşımına Doğru   </vt:lpstr>
      <vt:lpstr>ILL’den kaynak paylaşımına doğru</vt:lpstr>
      <vt:lpstr>  Uluslararası ve Ulusal Perspektif  </vt:lpstr>
      <vt:lpstr>Bulgular</vt:lpstr>
      <vt:lpstr>Terminolojik yaklaşım</vt:lpstr>
      <vt:lpstr>Hizmetin amacı</vt:lpstr>
      <vt:lpstr>Hizmetten yararlananlar</vt:lpstr>
      <vt:lpstr>Organizasyon içindeki yeri</vt:lpstr>
      <vt:lpstr>Sağlanan-karşılanan kaynak türleri</vt:lpstr>
      <vt:lpstr>Ücretlendirme-maliyet</vt:lpstr>
      <vt:lpstr>Ortalama sağlama süresi “turn around time”</vt:lpstr>
      <vt:lpstr>Kullanılan otomasyon ve sistemler</vt:lpstr>
      <vt:lpstr>İsteklerin dolaşımı-gönderilmesi</vt:lpstr>
      <vt:lpstr>  Ulusal Perspektif  </vt:lpstr>
      <vt:lpstr>Çözüm Bekleyen Sorunlarımız</vt:lpstr>
      <vt:lpstr>Çözüm Bekleyen Sorunlarımız</vt:lpstr>
      <vt:lpstr>Çözüm Bekleyen Sorunlarımız</vt:lpstr>
      <vt:lpstr>Çözüm Bekleyen Sorunlarımız</vt:lpstr>
      <vt:lpstr>Değerlendirme</vt:lpstr>
      <vt:lpstr>Değerlendirme</vt:lpstr>
      <vt:lpstr>Değerlendirme</vt:lpstr>
      <vt:lpstr>Tartışmaya devam…</vt:lpstr>
      <vt:lpstr>Bize Düşen…</vt:lpstr>
      <vt:lpstr>Bize Düşen…</vt:lpstr>
      <vt:lpstr>Bize Düşen…</vt:lpstr>
      <vt:lpstr>Bize Düşen…</vt:lpstr>
      <vt:lpstr>Teşekkürler!</vt:lpstr>
    </vt:vector>
  </TitlesOfParts>
  <Company>Sabanci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Üniversite Kütüphanelerinde Doküman Sağlama ve ILL Hizmetlerinin Durumu Ulusal ve Uluslar arası Perspektif</dc:title>
  <dc:creator>suuser</dc:creator>
  <cp:lastModifiedBy>IT</cp:lastModifiedBy>
  <cp:revision>316</cp:revision>
  <dcterms:created xsi:type="dcterms:W3CDTF">2010-03-23T20:51:13Z</dcterms:created>
  <dcterms:modified xsi:type="dcterms:W3CDTF">2011-11-25T08:38:52Z</dcterms:modified>
</cp:coreProperties>
</file>